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59" r:id="rId7"/>
    <p:sldId id="267" r:id="rId8"/>
    <p:sldId id="268" r:id="rId9"/>
    <p:sldId id="279" r:id="rId10"/>
    <p:sldId id="261" r:id="rId11"/>
    <p:sldId id="271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21D09-2BA3-4F8A-9432-8EB4787A9114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611E7-5E71-450F-9973-E35D89F96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7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028B28-3838-45FA-ABD4-BFFD45ED2D1E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47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8E770-44AE-47D5-B4B1-71BEC9A9D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A91C7-81A9-46F3-B0F4-D9AB88085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667581"/>
            <a:ext cx="9456049" cy="1197387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648C8-9681-4994-B52A-1A8BC791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1248" y="6102693"/>
            <a:ext cx="2743200" cy="365125"/>
          </a:xfrm>
        </p:spPr>
        <p:txBody>
          <a:bodyPr/>
          <a:lstStyle/>
          <a:p>
            <a:fld id="{AE3425CA-4B9D-4420-BB9E-C250DB30E421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7F203-CB10-488B-82DC-9D0571A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B2E9B-C8B7-4716-9D05-265A0424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D8031-DD67-43C6-94A0-646636C95560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838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3C3B3-C67F-4C48-A663-EF010429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4C4B3F-B3CB-4CF0-AEC8-1893A6A27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6D005-2B71-4325-A646-A2278C3A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B861-3779-4E37-8DF0-E9EB3EA96210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56B01-AE16-42EF-B970-5CAF0C89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F9BE2-24F4-4F83-8E64-4307C979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01120-856A-4F01-B7C1-D87A1E5F8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74324" y="552782"/>
            <a:ext cx="2620891" cy="5294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62358-C84C-4947-B826-FF738422E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52782"/>
            <a:ext cx="6803155" cy="529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71139-AA1A-46DB-B793-17FB8E6E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8388-E864-4553-9937-AE9FC5E50CFC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6F6-0FE2-40FB-BFEE-010C2229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A7B1B-13A1-41BA-B924-FD11450C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9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880001"/>
            <a:ext cx="10363200" cy="538609"/>
          </a:xfrm>
        </p:spPr>
        <p:txBody>
          <a:bodyPr tIns="0" bIns="0"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63785"/>
            <a:ext cx="10363200" cy="362215"/>
          </a:xfrm>
        </p:spPr>
        <p:txBody>
          <a:bodyPr wrap="square" tIns="0" bIns="0" anchor="b" anchorCtr="0">
            <a:spAutoFit/>
          </a:bodyPr>
          <a:lstStyle>
            <a:lvl1pPr marL="0" indent="0" algn="ctr">
              <a:buNone/>
              <a:defRPr sz="2000" cap="all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Hjelpetittelstil i malen</a:t>
            </a:r>
            <a:endParaRPr lang="nn-NO"/>
          </a:p>
        </p:txBody>
      </p:sp>
      <p:sp>
        <p:nvSpPr>
          <p:cNvPr id="21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7233600" y="677938"/>
            <a:ext cx="4108800" cy="752400"/>
          </a:xfr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8" name="Plassholder f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929200"/>
            <a:ext cx="9657600" cy="208800"/>
          </a:xfrm>
          <a:blipFill dpi="0" rotWithShape="1">
            <a:blip r:embed="rId3"/>
            <a:srcRect/>
            <a:stretch>
              <a:fillRect l="-15109" r="1"/>
            </a:stretch>
          </a:blipFill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00"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61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, é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9600" y="288000"/>
            <a:ext cx="10972800" cy="362215"/>
          </a:xfrm>
        </p:spPr>
        <p:txBody>
          <a:bodyPr tIns="0" bIns="0">
            <a:spAutoFit/>
          </a:bodyPr>
          <a:lstStyle>
            <a:lvl1pPr marL="0" indent="0" algn="ctr">
              <a:buNone/>
              <a:defRPr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97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2B9A-9384-46B2-8B4F-B9C2035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3CF4-CD0B-4F3C-A1CE-1BA3EFDE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E659-17B0-4F70-8F1C-93BF4DB6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51E1E-C50D-4FD4-8B1E-ECD78340D9AB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B0750-AB4E-4FCF-9B52-BC954760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6B99-C716-4464-B695-623F4C5A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0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2233A-AD59-4FB1-A1CA-AABFAE040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9538428" cy="371441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56964-650B-4E87-9541-0E659DEC0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9" y="4672584"/>
            <a:ext cx="9538428" cy="114380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BB50-DF4A-47B5-A3AD-18712A3AD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3AFB-9E54-459E-8C6D-0913AC3BA5D7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59B3-D1B8-4A51-AD6E-868C5BF6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A779-6272-4A15-A566-20C4E9A60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B86E8F-91EA-4626-BCA8-3B4973C7C9D6}"/>
              </a:ext>
            </a:extLst>
          </p:cNvPr>
          <p:cNvCxnSpPr>
            <a:cxnSpLocks/>
          </p:cNvCxnSpPr>
          <p:nvPr/>
        </p:nvCxnSpPr>
        <p:spPr>
          <a:xfrm>
            <a:off x="360154" y="4495800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94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52A00-5BBD-436C-BB6D-CE650FC4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3"/>
            <a:ext cx="9683871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B3E2E-F3C4-4CDD-9138-86AE7A1B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108362"/>
            <a:ext cx="4507926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5CD01-B639-46B6-B53D-18FE1E39A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9171" y="2108362"/>
            <a:ext cx="4825948" cy="3721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E34C3-86AC-48F9-92A4-F17BFAF9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44B6-0CA7-46BA-A00B-1E68E5C3ED0C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6A29-C51F-4654-82AD-04056FA6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1EEB6-57E6-40E7-9702-1D5999B50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29C81A-4806-44FF-99D8-13A65B2D066F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8DDCF9-5353-4B5F-8565-8C27F795A4BF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9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D1A9-BF08-4C6D-805E-244B234E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7784"/>
            <a:ext cx="943957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0C1D8-0907-4FDB-BFAD-36E14AF9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114185"/>
            <a:ext cx="4438887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4441-5FC3-4F86-8ADE-ED90424DB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1248" y="2900451"/>
            <a:ext cx="4438887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CEB34D-DB36-47E0-AE2C-FBEBA27207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95090" y="2114185"/>
            <a:ext cx="4485728" cy="693761"/>
          </a:xfr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56219-D498-410D-8F2C-03045AE480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95090" y="2900451"/>
            <a:ext cx="4485730" cy="3028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8DC9AD-F6B8-44D0-8169-84553C1F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F549-537C-41EC-B9CC-5B6A9AC2A6A7}" type="datetime1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985ED-7382-4F00-845D-4F27841B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A2CC25-9EC7-4706-9BD4-5E20C4B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DBC7D26-1B30-46B8-8221-09886FA3D030}"/>
              </a:ext>
            </a:extLst>
          </p:cNvPr>
          <p:cNvCxnSpPr>
            <a:cxnSpLocks/>
          </p:cNvCxnSpPr>
          <p:nvPr/>
        </p:nvCxnSpPr>
        <p:spPr>
          <a:xfrm>
            <a:off x="375523" y="2004012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186A75-E140-4995-A8BB-89B5ACE678D2}"/>
              </a:ext>
            </a:extLst>
          </p:cNvPr>
          <p:cNvCxnSpPr>
            <a:cxnSpLocks/>
          </p:cNvCxnSpPr>
          <p:nvPr/>
        </p:nvCxnSpPr>
        <p:spPr>
          <a:xfrm>
            <a:off x="5563342" y="2004012"/>
            <a:ext cx="0" cy="4048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60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21C2-B85F-435F-8DF3-C714A547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9FE38-24D5-4D5F-A92E-E4F8B23F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8D56-3D0E-48B8-8218-1F3A06A96C62}" type="datetime1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DF69-BE29-4038-9744-17BFC57B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9496F-64EC-46E7-97F0-BCB7E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69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9F19E0-8FE3-45E8-A227-D74EEF1A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309E-27D4-401F-A74A-DEA16C7B51DC}" type="datetime1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FB1926-56F3-40BC-A03F-62B96941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FE2B6-07A4-4AA0-9BCE-204E13DA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7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266A-CB24-44C5-B2E8-01142084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9283"/>
            <a:ext cx="4603963" cy="2572489"/>
          </a:xfrm>
        </p:spPr>
        <p:txBody>
          <a:bodyPr anchor="ctr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9DBD1-7133-47A5-A771-2CEA1853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0796" y="549283"/>
            <a:ext cx="4455517" cy="53197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729F-B24D-424E-B067-003B0601F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296498"/>
            <a:ext cx="4603963" cy="2572489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FA7323-5497-426C-9DD9-3CF69E88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2B81-2BC3-42D7-B67D-05C685AA80AD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FD7667-4D25-40AF-9D6D-FCB2C21E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0918-EDF8-47A5-BEA8-AC9A7A15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5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C5D2B-FAFB-4BC9-A917-610FDCD0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52782"/>
            <a:ext cx="4608576" cy="2569464"/>
          </a:xfr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6A694-5302-42BE-8A7A-6007C10F8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25952" y="552783"/>
            <a:ext cx="4663440" cy="53082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4481C-81D6-4329-8203-70B3FCC3F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9" y="3300984"/>
            <a:ext cx="4608576" cy="2569464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6C12-26C4-4DF7-B013-56D0849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B8F2B-E487-4905-B553-FB649F2B6F23}" type="datetime1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2F307-FB97-40EC-8517-E6F351B3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1B397-305A-42B7-A763-829634B9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BD48A-4D17-4225-AC4D-67B4C686C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948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14A2B-77AF-4E51-B0C1-0D361EF81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2096199"/>
            <a:ext cx="9489000" cy="3747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C2F5-57CA-4152-A766-8F877538F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248" y="610269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EF7C3A7-D6F6-4D38-A7C3-B72967BB81A6}" type="datetime1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5FB5-D02B-4BB9-8B8B-D1A11CFE8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4260" y="2427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b="1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44FF-6F88-4090-A77F-499DF9AA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46" y="5878515"/>
            <a:ext cx="952229" cy="420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3200" b="1" kern="1200" cap="all" spc="3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586042B-6341-4E38-A80C-926D3BB8AA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94AEDE-F25F-43E6-A2C4-7FFF41074990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793C08-EF4C-422B-A728-6C717C47DF6F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825BC6-56A8-46DE-8037-A9A577624B0D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81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E-post:%20frode.adolfsen@uit.no" TargetMode="External"/><Relationship Id="rId3" Type="http://schemas.openxmlformats.org/officeDocument/2006/relationships/hyperlink" Target="mailto:simon-peter.neumer@r-bup.no" TargetMode="External"/><Relationship Id="rId7" Type="http://schemas.openxmlformats.org/officeDocument/2006/relationships/hyperlink" Target="mailto:kristin.ytreland@ntnu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o.m.ingul@ntnu.no" TargetMode="External"/><Relationship Id="rId5" Type="http://schemas.openxmlformats.org/officeDocument/2006/relationships/hyperlink" Target="mailto:ala@r-bup.no" TargetMode="External"/><Relationship Id="rId10" Type="http://schemas.openxmlformats.org/officeDocument/2006/relationships/image" Target="../media/image8.png"/><Relationship Id="rId4" Type="http://schemas.openxmlformats.org/officeDocument/2006/relationships/hyperlink" Target="mailto:kristin.martinsen@r-bup.no" TargetMode="External"/><Relationship Id="rId9" Type="http://schemas.openxmlformats.org/officeDocument/2006/relationships/hyperlink" Target="mailto:ola.g.andersson@uit.no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DA65B90-7B06-4499-91BA-CDDD3613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ack">
            <a:extLst>
              <a:ext uri="{FF2B5EF4-FFF2-40B4-BE49-F238E27FC236}">
                <a16:creationId xmlns:a16="http://schemas.microsoft.com/office/drawing/2014/main" id="{E99D7AAF-4170-4D21-AB6C-605F6F100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n gruppe med tre klistre lapper med flere farger">
            <a:extLst>
              <a:ext uri="{FF2B5EF4-FFF2-40B4-BE49-F238E27FC236}">
                <a16:creationId xmlns:a16="http://schemas.microsoft.com/office/drawing/2014/main" id="{B876EA6F-55F5-4E00-BFD7-F28E61DC5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2222" r="-1" b="6529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3" name="Main Frame">
            <a:extLst>
              <a:ext uri="{FF2B5EF4-FFF2-40B4-BE49-F238E27FC236}">
                <a16:creationId xmlns:a16="http://schemas.microsoft.com/office/drawing/2014/main" id="{9502469D-C562-48E3-ABA2-3CFA55C52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C39E206-7AE0-4681-8875-952746740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63960"/>
            <a:ext cx="9456049" cy="3594112"/>
          </a:xfrm>
        </p:spPr>
        <p:txBody>
          <a:bodyPr anchor="t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Foreldremøte 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912109-8508-431E-90F7-D39F1577B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837855"/>
            <a:ext cx="9456049" cy="1027113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29.09.21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5" name="Main Horizontal Connector">
            <a:extLst>
              <a:ext uri="{FF2B5EF4-FFF2-40B4-BE49-F238E27FC236}">
                <a16:creationId xmlns:a16="http://schemas.microsoft.com/office/drawing/2014/main" id="{4D594499-F983-4364-8ABC-5BCDC2E90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Main Vertical Connector">
            <a:extLst>
              <a:ext uri="{FF2B5EF4-FFF2-40B4-BE49-F238E27FC236}">
                <a16:creationId xmlns:a16="http://schemas.microsoft.com/office/drawing/2014/main" id="{6D4C177C-581F-4CC8-A686-0B6D25DC6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DB03F3-936C-4FC9-8A4E-9ADA66A98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4502926"/>
            <a:ext cx="10380954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5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7FD3A2-6960-4F72-974F-A0D27E332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9440" y="624994"/>
            <a:ext cx="8544560" cy="5878532"/>
          </a:xfrm>
        </p:spPr>
        <p:txBody>
          <a:bodyPr>
            <a:normAutofit fontScale="90000"/>
          </a:bodyPr>
          <a:lstStyle/>
          <a:p>
            <a:pPr algn="l"/>
            <a:r>
              <a:rPr lang="nb-NO" sz="3600" dirty="0">
                <a:solidFill>
                  <a:srgbClr val="3D5A70"/>
                </a:solidFill>
                <a:ea typeface="MS PGothic"/>
                <a:cs typeface="Arial"/>
              </a:rPr>
              <a:t>Takk for oss! </a:t>
            </a:r>
            <a:br>
              <a:rPr lang="nb-NO" sz="3600" dirty="0">
                <a:solidFill>
                  <a:srgbClr val="3D5A70"/>
                </a:solidFill>
                <a:ea typeface="MS PGothic"/>
                <a:cs typeface="Arial"/>
              </a:rPr>
            </a:br>
            <a:br>
              <a:rPr lang="nb-NO" sz="3600" dirty="0">
                <a:solidFill>
                  <a:srgbClr val="3D5A70"/>
                </a:solidFill>
                <a:ea typeface="MS PGothic"/>
                <a:cs typeface="Arial"/>
              </a:rPr>
            </a:br>
            <a:r>
              <a:rPr lang="nb-NO" sz="2800" dirty="0">
                <a:solidFill>
                  <a:srgbClr val="3D5A70"/>
                </a:solidFill>
                <a:ea typeface="MS PGothic"/>
                <a:cs typeface="Arial"/>
              </a:rPr>
              <a:t>Spørsmål eller uklarheter? Send ECHO en mail:</a:t>
            </a:r>
            <a:br>
              <a:rPr lang="nb-NO" sz="2800" dirty="0">
                <a:solidFill>
                  <a:srgbClr val="3D5A70"/>
                </a:solidFill>
                <a:ea typeface="MS PGothic"/>
                <a:cs typeface="Arial"/>
              </a:rPr>
            </a:br>
            <a:br>
              <a:rPr lang="nb-NO" sz="800" dirty="0">
                <a:solidFill>
                  <a:srgbClr val="3D5A70"/>
                </a:solidFill>
                <a:ea typeface="MS PGothic"/>
                <a:cs typeface="Arial"/>
              </a:rPr>
            </a:br>
            <a:r>
              <a:rPr lang="nb-NO" sz="2000" b="1" dirty="0">
                <a:solidFill>
                  <a:srgbClr val="3D5A70"/>
                </a:solidFill>
              </a:rPr>
              <a:t>Nasjonal prosjektleder: </a:t>
            </a:r>
            <a:br>
              <a:rPr lang="nb-NO" sz="2000" b="1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	</a:t>
            </a:r>
            <a:r>
              <a:rPr lang="nb-NO" sz="2000" dirty="0">
                <a:solidFill>
                  <a:srgbClr val="3D5A70"/>
                </a:solidFill>
              </a:rPr>
              <a:t>Simon-Peter Neumer, </a:t>
            </a:r>
            <a:r>
              <a:rPr lang="nb-NO" sz="2000" u="sng" dirty="0">
                <a:solidFill>
                  <a:srgbClr val="3D5A7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simon-peter.neumer@r-bup.no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RBUP Øst og Sør: </a:t>
            </a:r>
            <a:br>
              <a:rPr lang="nb-NO" sz="2000" b="1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	</a:t>
            </a:r>
            <a:r>
              <a:rPr lang="nb-NO" sz="2000" dirty="0">
                <a:solidFill>
                  <a:srgbClr val="3D5A70"/>
                </a:solidFill>
              </a:rPr>
              <a:t>Kristin Martinsen </a:t>
            </a:r>
            <a:r>
              <a:rPr lang="nb-NO" sz="2000" b="1" dirty="0">
                <a:solidFill>
                  <a:srgbClr val="3D5A70"/>
                </a:solidFill>
              </a:rPr>
              <a:t>/ </a:t>
            </a:r>
            <a:r>
              <a:rPr lang="nb-NO" sz="2000" dirty="0">
                <a:solidFill>
                  <a:srgbClr val="3D5A70"/>
                </a:solidFill>
              </a:rPr>
              <a:t>Anne Liv Askeland, 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dirty="0">
                <a:solidFill>
                  <a:srgbClr val="3D5A70"/>
                </a:solidFill>
              </a:rPr>
              <a:t>	</a:t>
            </a:r>
            <a:r>
              <a:rPr lang="nb-NO" sz="2000" dirty="0">
                <a:solidFill>
                  <a:srgbClr val="3D5A7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kristin.martinsen@r-bup.no</a:t>
            </a:r>
            <a:r>
              <a:rPr lang="nb-NO" sz="2000" dirty="0">
                <a:solidFill>
                  <a:srgbClr val="3D5A70"/>
                </a:solidFill>
              </a:rPr>
              <a:t> / </a:t>
            </a:r>
            <a:r>
              <a:rPr lang="nb-NO" sz="2000" dirty="0">
                <a:solidFill>
                  <a:srgbClr val="3D5A7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ala@r-bup.no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RKBU Midt: </a:t>
            </a:r>
            <a:br>
              <a:rPr lang="nb-NO" sz="2000" b="1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	</a:t>
            </a:r>
            <a:r>
              <a:rPr lang="nb-NO" sz="2000" dirty="0">
                <a:solidFill>
                  <a:srgbClr val="3D5A70"/>
                </a:solidFill>
              </a:rPr>
              <a:t>Jo Magne Ingul </a:t>
            </a:r>
            <a:r>
              <a:rPr lang="nb-NO" sz="2000" b="1" dirty="0">
                <a:solidFill>
                  <a:srgbClr val="3D5A70"/>
                </a:solidFill>
              </a:rPr>
              <a:t>/ </a:t>
            </a:r>
            <a:r>
              <a:rPr lang="nb-NO" sz="2000" dirty="0">
                <a:solidFill>
                  <a:srgbClr val="3D5A70"/>
                </a:solidFill>
              </a:rPr>
              <a:t>Kristin Ytreland, 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dirty="0">
                <a:solidFill>
                  <a:srgbClr val="3D5A70"/>
                </a:solidFill>
              </a:rPr>
              <a:t>	</a:t>
            </a:r>
            <a:r>
              <a:rPr lang="nb-NO" sz="2000" u="sng" dirty="0">
                <a:solidFill>
                  <a:srgbClr val="3D5A7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jo.m.ingul@ntnu.no</a:t>
            </a:r>
            <a:r>
              <a:rPr lang="nb-NO" sz="2000" dirty="0">
                <a:solidFill>
                  <a:srgbClr val="3D5A70"/>
                </a:solidFill>
              </a:rPr>
              <a:t> </a:t>
            </a:r>
            <a:r>
              <a:rPr lang="nb-NO" sz="2000" b="1" dirty="0">
                <a:solidFill>
                  <a:srgbClr val="3D5A70"/>
                </a:solidFill>
              </a:rPr>
              <a:t>/ </a:t>
            </a:r>
            <a:r>
              <a:rPr lang="nb-NO" sz="2000" u="sng" dirty="0">
                <a:solidFill>
                  <a:srgbClr val="3D5A7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kristin.ytreland@ntnu.no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b="1" dirty="0">
                <a:solidFill>
                  <a:srgbClr val="3D5A70"/>
                </a:solidFill>
              </a:rPr>
              <a:t>RKBU Nord: 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dirty="0">
                <a:solidFill>
                  <a:srgbClr val="3D5A70"/>
                </a:solidFill>
              </a:rPr>
              <a:t>	Frode Adolfsen/ Ola G. Andersson, </a:t>
            </a:r>
            <a:br>
              <a:rPr lang="nb-NO" sz="2000" dirty="0">
                <a:solidFill>
                  <a:srgbClr val="3D5A70"/>
                </a:solidFill>
              </a:rPr>
            </a:br>
            <a:r>
              <a:rPr lang="nb-NO" sz="2000" dirty="0">
                <a:solidFill>
                  <a:srgbClr val="3D5A70"/>
                </a:solidFill>
              </a:rPr>
              <a:t>	</a:t>
            </a:r>
            <a:r>
              <a:rPr lang="nb-NO" sz="2000" u="sng" dirty="0">
                <a:solidFill>
                  <a:srgbClr val="3D5A7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frode.adolfsen@uit.no</a:t>
            </a:r>
            <a:r>
              <a:rPr lang="nb-NO" sz="2000" dirty="0">
                <a:solidFill>
                  <a:srgbClr val="3D5A70"/>
                </a:solidFill>
              </a:rPr>
              <a:t> </a:t>
            </a:r>
            <a:r>
              <a:rPr lang="nb-NO" sz="2000" b="1" dirty="0">
                <a:solidFill>
                  <a:srgbClr val="3D5A70"/>
                </a:solidFill>
              </a:rPr>
              <a:t>/ </a:t>
            </a:r>
            <a:r>
              <a:rPr lang="nb-NO" sz="2000" dirty="0">
                <a:solidFill>
                  <a:srgbClr val="3D5A7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ola.g.andersson@uit.no</a:t>
            </a:r>
            <a:r>
              <a:rPr lang="nb-NO" sz="2000" dirty="0">
                <a:solidFill>
                  <a:srgbClr val="3D5A70"/>
                </a:solidFill>
              </a:rPr>
              <a:t> </a:t>
            </a:r>
            <a:br>
              <a:rPr lang="nb-NO" sz="1800" dirty="0"/>
            </a:br>
            <a:br>
              <a:rPr lang="nb-NO" sz="1800" dirty="0"/>
            </a:br>
            <a:r>
              <a:rPr lang="nb-NO" sz="3600" dirty="0">
                <a:solidFill>
                  <a:srgbClr val="3D5A70"/>
                </a:solidFill>
              </a:rPr>
              <a:t>Sjekk også nettsiden vår: echo.r-bup.no</a:t>
            </a:r>
            <a:endParaRPr lang="nb-NO" sz="36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A1B4C85-5278-4809-91A0-32F5D52D5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285" y="440735"/>
            <a:ext cx="2833474" cy="7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7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06232D-0E7F-4CFF-9F5E-595736DC6A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Hvem er vi?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6BEA78A-E419-442D-B76E-89F3156459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En kort presentasjon</a:t>
            </a:r>
          </a:p>
        </p:txBody>
      </p:sp>
    </p:spTree>
    <p:extLst>
      <p:ext uri="{BB962C8B-B14F-4D97-AF65-F5344CB8AC3E}">
        <p14:creationId xmlns:p14="http://schemas.microsoft.com/office/powerpoint/2010/main" val="103129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B6F07B-ED62-415D-9BA9-03CD0567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Miljøarbeider Alexander Bommen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7FC4624-41C0-4D9C-89E2-A6C364C160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476369" y="5827316"/>
            <a:ext cx="1047631" cy="699294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C28BD1-5AF7-40CD-89BC-AB3E52027E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Jobber med forebyggende tiltak i skolen </a:t>
            </a:r>
          </a:p>
          <a:p>
            <a:r>
              <a:rPr lang="nb-NO" dirty="0"/>
              <a:t>Samtaler med barn</a:t>
            </a:r>
          </a:p>
          <a:p>
            <a:r>
              <a:rPr lang="nb-NO" dirty="0"/>
              <a:t>Jobber med 1:1 , grupper og hele trinn med sosialferdighetstrening/PALS</a:t>
            </a:r>
          </a:p>
          <a:p>
            <a:r>
              <a:rPr lang="nb-NO" dirty="0"/>
              <a:t>Sitter i PALS team.</a:t>
            </a:r>
          </a:p>
          <a:p>
            <a:r>
              <a:rPr lang="nb-NO" dirty="0"/>
              <a:t>Sitter i ressursteam ved skolen</a:t>
            </a:r>
          </a:p>
          <a:p>
            <a:r>
              <a:rPr lang="nb-NO" dirty="0"/>
              <a:t>Samarbeid med lærere, elever og foresatte</a:t>
            </a:r>
          </a:p>
          <a:p>
            <a:r>
              <a:rPr lang="nb-NO" dirty="0"/>
              <a:t>Er en som er «opp på» de andre ressursene i skolen. 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6B27406-4FD6-438C-B3A3-29B28DBBB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84" y="1563793"/>
            <a:ext cx="2886710" cy="38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98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23C017-5AE3-4120-9901-EC3143096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Sosiallærer og PALS veileder </a:t>
            </a:r>
            <a:br>
              <a:rPr lang="nb-NO" dirty="0"/>
            </a:br>
            <a:r>
              <a:rPr lang="nb-NO" dirty="0"/>
              <a:t>Hilde Marie Westhagen - Kirkevold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38324C-0FFE-437E-9110-096524A3C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5075888">
            <a:off x="2491140" y="7714713"/>
            <a:ext cx="1837512" cy="1283694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929BFB4-8EAE-425A-BE7E-5BF61FA5D2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Leder ressursteam</a:t>
            </a:r>
          </a:p>
          <a:p>
            <a:r>
              <a:rPr lang="nb-NO" dirty="0"/>
              <a:t>Kontaktperson mellom skole - nærværsteam og skole –familieråd</a:t>
            </a:r>
          </a:p>
          <a:p>
            <a:r>
              <a:rPr lang="nb-NO" dirty="0"/>
              <a:t>Samarbeider med lærere og ledelse om utforming av aktivitetsplaner</a:t>
            </a:r>
          </a:p>
          <a:p>
            <a:r>
              <a:rPr lang="nb-NO" dirty="0"/>
              <a:t>Er en «snakke- og lytteperson» for barna og for foreldre og ansatte</a:t>
            </a:r>
          </a:p>
          <a:p>
            <a:r>
              <a:rPr lang="nb-NO" dirty="0"/>
              <a:t>Veileder ansatte i PALS arbeidet</a:t>
            </a:r>
          </a:p>
          <a:p>
            <a:r>
              <a:rPr lang="nb-NO" dirty="0"/>
              <a:t>Elevrådslærer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A98A216F-D2FB-4C98-9D23-827C1BFFA01F">
            <a:extLst>
              <a:ext uri="{FF2B5EF4-FFF2-40B4-BE49-F238E27FC236}">
                <a16:creationId xmlns:a16="http://schemas.microsoft.com/office/drawing/2014/main" id="{E19EEE94-D916-4336-B020-99DFD777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5888">
            <a:off x="1075734" y="2604495"/>
            <a:ext cx="3386303" cy="253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455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E14B2F-D7B3-423A-9137-DF43FD6B5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PALS = Trygt og godt skolemiljø – for alle!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5FB44B-B6C1-4C08-ACAE-E3A30687F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Kort om PALS:</a:t>
            </a:r>
          </a:p>
          <a:p>
            <a:pPr marL="0" indent="0">
              <a:buNone/>
            </a:pPr>
            <a:r>
              <a:rPr lang="nb-NO" dirty="0"/>
              <a:t>-relasjoner er grunnmuren</a:t>
            </a:r>
          </a:p>
          <a:p>
            <a:pPr marL="0" indent="0">
              <a:buNone/>
            </a:pPr>
            <a:r>
              <a:rPr lang="nb-NO" dirty="0"/>
              <a:t>-definere og lære bort positive forventninger og sosiale ferdigheter</a:t>
            </a:r>
          </a:p>
          <a:p>
            <a:pPr marL="0" indent="0">
              <a:buNone/>
            </a:pPr>
            <a:r>
              <a:rPr lang="nb-NO" dirty="0"/>
              <a:t>-oppmuntre, støtte og anerkjenne positiv atferd</a:t>
            </a:r>
          </a:p>
          <a:p>
            <a:pPr marL="0" indent="0">
              <a:buNone/>
            </a:pPr>
            <a:r>
              <a:rPr lang="nb-NO" dirty="0"/>
              <a:t>-møte og håndtere atferd </a:t>
            </a:r>
            <a:r>
              <a:rPr lang="nb-NO"/>
              <a:t>som utfordrer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-aktivt tilsyn</a:t>
            </a:r>
          </a:p>
          <a:p>
            <a:pPr marL="0" indent="0">
              <a:buNone/>
            </a:pPr>
            <a:r>
              <a:rPr lang="nb-NO" dirty="0"/>
              <a:t>-gode beskjeder, positiv involvering</a:t>
            </a:r>
          </a:p>
          <a:p>
            <a:pPr marL="0" indent="0">
              <a:buNone/>
            </a:pPr>
            <a:r>
              <a:rPr lang="nb-NO" dirty="0"/>
              <a:t>-skole-hjem samarbeid</a:t>
            </a:r>
          </a:p>
          <a:p>
            <a:pPr marL="0" indent="0">
              <a:buNone/>
            </a:pPr>
            <a:r>
              <a:rPr lang="nb-NO" dirty="0"/>
              <a:t>-klasse og læringsledelse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ACE2A3F-17BC-4FFC-86D3-5CDB8DBDFF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/>
              <a:t>Retten til et trygt og godt skolemiljø </a:t>
            </a:r>
          </a:p>
          <a:p>
            <a:pPr marL="0" indent="0">
              <a:buNone/>
            </a:pPr>
            <a:r>
              <a:rPr lang="nb-NO" dirty="0"/>
              <a:t>§ 9 A, aktivitetsplikten</a:t>
            </a:r>
          </a:p>
          <a:p>
            <a:pPr marL="0" indent="0">
              <a:buNone/>
            </a:pPr>
            <a:r>
              <a:rPr lang="nb-NO" dirty="0"/>
              <a:t>-barnets egen opplevelse</a:t>
            </a:r>
          </a:p>
          <a:p>
            <a:pPr marL="0" indent="0">
              <a:buNone/>
            </a:pPr>
            <a:r>
              <a:rPr lang="nb-NO" dirty="0"/>
              <a:t>-observere, undersøke, sette i gang tiltak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Nærvær og fravær i skolen</a:t>
            </a:r>
          </a:p>
          <a:p>
            <a:pPr marL="0" indent="0">
              <a:buNone/>
            </a:pPr>
            <a:r>
              <a:rPr lang="nb-NO" dirty="0"/>
              <a:t>-tidlig innsats er viktig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-Ressursteam, en tverrfaglig sammensatt gruppe hvor foreldre og skole møtes når det er undring eller bekymring knyttet til et barn</a:t>
            </a:r>
          </a:p>
        </p:txBody>
      </p:sp>
    </p:spTree>
    <p:extLst>
      <p:ext uri="{BB962C8B-B14F-4D97-AF65-F5344CB8AC3E}">
        <p14:creationId xmlns:p14="http://schemas.microsoft.com/office/powerpoint/2010/main" val="2648906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D88A4-90AC-4CD8-85E5-A9C64043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på 6.trinn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AB2DA-DDF5-4CE9-927D-E645C63D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52575"/>
            <a:ext cx="9489000" cy="429100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Presentasjon av personalet på trinnet og inspektør</a:t>
            </a:r>
          </a:p>
          <a:p>
            <a:r>
              <a:rPr lang="nb-NO" dirty="0"/>
              <a:t>Helsesykepleier</a:t>
            </a:r>
          </a:p>
          <a:p>
            <a:r>
              <a:rPr lang="nb-NO" dirty="0"/>
              <a:t>Hilde Marie og Alexander</a:t>
            </a:r>
          </a:p>
          <a:p>
            <a:r>
              <a:rPr lang="nb-NO" dirty="0"/>
              <a:t>Hvordan har vi det på trinnet</a:t>
            </a:r>
          </a:p>
          <a:p>
            <a:r>
              <a:rPr lang="nb-NO" dirty="0"/>
              <a:t>Innholdet i timene</a:t>
            </a:r>
          </a:p>
          <a:p>
            <a:r>
              <a:rPr lang="nb-NO" dirty="0"/>
              <a:t>Mat og helse</a:t>
            </a:r>
          </a:p>
          <a:p>
            <a:r>
              <a:rPr lang="nb-NO" dirty="0"/>
              <a:t>OneNote</a:t>
            </a:r>
          </a:p>
          <a:p>
            <a:r>
              <a:rPr lang="nb-NO" dirty="0"/>
              <a:t>17.mai</a:t>
            </a:r>
          </a:p>
          <a:p>
            <a:r>
              <a:rPr lang="nb-NO" dirty="0"/>
              <a:t>Samtaletimer</a:t>
            </a:r>
          </a:p>
          <a:p>
            <a:r>
              <a:rPr lang="nb-NO" dirty="0"/>
              <a:t>Foreldrekontakter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375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DF8956-D599-4AB1-92BE-26B0FE9B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Foreldrekontakter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34F7EC-89A7-4CA2-84F8-C711BB3CB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Aktivitetskalender</a:t>
            </a:r>
          </a:p>
          <a:p>
            <a:r>
              <a:rPr lang="nb-NO" dirty="0"/>
              <a:t>Bursdagsfeiringer</a:t>
            </a:r>
          </a:p>
          <a:p>
            <a:r>
              <a:rPr lang="nb-NO" dirty="0"/>
              <a:t>Klassekasse</a:t>
            </a:r>
          </a:p>
          <a:p>
            <a:r>
              <a:rPr lang="nb-NO" dirty="0" err="1"/>
              <a:t>Blikjent</a:t>
            </a:r>
            <a:r>
              <a:rPr lang="nb-NO" dirty="0"/>
              <a:t>-grupper for barn og foresatte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1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9D88A4-90AC-4CD8-85E5-A9C64043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på 6.trinn</a:t>
            </a:r>
            <a:endParaRPr lang="en-GB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EAB2DA-DDF5-4CE9-927D-E645C63D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552575"/>
            <a:ext cx="9489000" cy="4291008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Presentasjon av personalet på trinnet og inspektør</a:t>
            </a:r>
          </a:p>
          <a:p>
            <a:r>
              <a:rPr lang="nb-NO" dirty="0"/>
              <a:t>Helsesykepleier</a:t>
            </a:r>
          </a:p>
          <a:p>
            <a:r>
              <a:rPr lang="nb-NO" dirty="0"/>
              <a:t>Hilde Marie og Alexander</a:t>
            </a:r>
          </a:p>
          <a:p>
            <a:r>
              <a:rPr lang="nb-NO" dirty="0"/>
              <a:t>Hvordan har vi det på trinnet</a:t>
            </a:r>
          </a:p>
          <a:p>
            <a:r>
              <a:rPr lang="nb-NO" dirty="0"/>
              <a:t>Innholdet i timene</a:t>
            </a:r>
          </a:p>
          <a:p>
            <a:r>
              <a:rPr lang="nb-NO" dirty="0"/>
              <a:t>Mat og helse</a:t>
            </a:r>
          </a:p>
          <a:p>
            <a:r>
              <a:rPr lang="nb-NO" dirty="0"/>
              <a:t>OneNote</a:t>
            </a:r>
          </a:p>
          <a:p>
            <a:r>
              <a:rPr lang="nb-NO" dirty="0"/>
              <a:t>17.mai</a:t>
            </a:r>
          </a:p>
          <a:p>
            <a:r>
              <a:rPr lang="nb-NO" dirty="0"/>
              <a:t>Samtaletimer</a:t>
            </a:r>
          </a:p>
          <a:p>
            <a:r>
              <a:rPr lang="nb-NO" dirty="0"/>
              <a:t>Foreldrekontakter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5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628843"/>
            <a:ext cx="9144000" cy="1723549"/>
          </a:xfrm>
        </p:spPr>
        <p:txBody>
          <a:bodyPr>
            <a:normAutofit fontScale="90000"/>
          </a:bodyPr>
          <a:lstStyle/>
          <a:p>
            <a:r>
              <a:rPr lang="nb-NO" sz="2800" dirty="0">
                <a:solidFill>
                  <a:srgbClr val="3D5A70"/>
                </a:solidFill>
              </a:rPr>
              <a:t>Forberedende møte før oppstart av Mestrende barn grupper</a:t>
            </a:r>
            <a:br>
              <a:rPr lang="nb-NO" sz="2800" dirty="0">
                <a:solidFill>
                  <a:srgbClr val="3D5A70"/>
                </a:solidFill>
              </a:rPr>
            </a:br>
            <a:br>
              <a:rPr lang="nb-NO" sz="2800" dirty="0">
                <a:solidFill>
                  <a:srgbClr val="3D5A70"/>
                </a:solidFill>
              </a:rPr>
            </a:br>
            <a:r>
              <a:rPr lang="nb-NO" sz="2800" dirty="0">
                <a:solidFill>
                  <a:srgbClr val="3D5A70"/>
                </a:solidFill>
              </a:rPr>
              <a:t>Nyttig informasjon for at barna skal få best mulig utbytte av gruppene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5D6B7EA-5DC2-4B72-B9EA-7CE57C9A8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89" y="666757"/>
            <a:ext cx="3278981" cy="784384"/>
          </a:xfrm>
          <a:prstGeom prst="rect">
            <a:avLst/>
          </a:prstGeom>
        </p:spPr>
      </p:pic>
      <p:sp>
        <p:nvSpPr>
          <p:cNvPr id="5" name="Plassholder f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403020A-6EB6-4630-86EF-9F8D8A1D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171" y="1716924"/>
            <a:ext cx="4864608" cy="19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88FC78B9-0380-4779-BA27-C80541A6C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977" y="568488"/>
            <a:ext cx="8560191" cy="538609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3D5A70"/>
                </a:solidFill>
              </a:rPr>
              <a:t>Hva skal barna lære i Mestrende barn gruppe?</a:t>
            </a:r>
          </a:p>
        </p:txBody>
      </p:sp>
      <p:sp>
        <p:nvSpPr>
          <p:cNvPr id="13" name="Plassholder for innhold 12">
            <a:extLst>
              <a:ext uri="{FF2B5EF4-FFF2-40B4-BE49-F238E27FC236}">
                <a16:creationId xmlns:a16="http://schemas.microsoft.com/office/drawing/2014/main" id="{3C55654A-5561-4265-BBED-BD416FAE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589650"/>
            <a:ext cx="5848184" cy="4190949"/>
          </a:xfrm>
        </p:spPr>
        <p:txBody>
          <a:bodyPr>
            <a:normAutofit fontScale="85000" lnSpcReduction="10000"/>
          </a:bodyPr>
          <a:lstStyle/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Barna lærer om tanker, følelser og strategier for å takle utfordrende situasjoner</a:t>
            </a:r>
            <a:br>
              <a:rPr lang="nb-NO" sz="2800" dirty="0">
                <a:solidFill>
                  <a:srgbClr val="3D5A70"/>
                </a:solidFill>
                <a:ea typeface="MS PGothic"/>
              </a:rPr>
            </a:br>
            <a:r>
              <a:rPr lang="nb-NO" sz="2800" dirty="0">
                <a:solidFill>
                  <a:srgbClr val="3D5A70"/>
                </a:solidFill>
                <a:ea typeface="MS PGothic"/>
              </a:rPr>
              <a:t> </a:t>
            </a:r>
          </a:p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De lærer å møte utfordrende situasjoner i stedet for å unngå dem</a:t>
            </a:r>
            <a:br>
              <a:rPr lang="nb-NO" sz="2800" dirty="0">
                <a:solidFill>
                  <a:srgbClr val="3D5A70"/>
                </a:solidFill>
                <a:ea typeface="MS PGothic"/>
              </a:rPr>
            </a:br>
            <a:endParaRPr lang="nb-NO" sz="2800" dirty="0">
              <a:solidFill>
                <a:srgbClr val="3D5A70"/>
              </a:solidFill>
              <a:ea typeface="MS PGothic"/>
            </a:endParaRPr>
          </a:p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Vi kommer også til å jobbe med at barna skal få bedre selvfølelse</a:t>
            </a:r>
          </a:p>
          <a:p>
            <a:pPr marL="0" indent="0">
              <a:buNone/>
            </a:pPr>
            <a:endParaRPr lang="nb-NO" sz="2800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A251786-565A-4894-B751-EEC2451F4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850" y="2327811"/>
            <a:ext cx="1895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515EDD-1E96-43D5-8883-2BB17853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48001"/>
            <a:ext cx="8532055" cy="538609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rgbClr val="3D5A70"/>
                </a:solidFill>
              </a:rPr>
              <a:t>Hvorfor tidlig tiltak i Mestrende barn gruppe?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306D9-5286-4BB5-A81F-D84A31505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Barn som er engstelige og/eller triste har større risiko for å utvikle problemer senere i livet</a:t>
            </a:r>
          </a:p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Det er ofte vanskelig for foresatte og andre voksne rundt barnet å se hvordan barnet bekymrer seg</a:t>
            </a:r>
          </a:p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Alderen 9 – 12 år er ideell for å forebygge at slike vansker utvikler seg</a:t>
            </a:r>
          </a:p>
          <a:p>
            <a:r>
              <a:rPr lang="nb-NO" sz="2800" dirty="0">
                <a:solidFill>
                  <a:srgbClr val="3D5A70"/>
                </a:solidFill>
                <a:ea typeface="MS PGothic"/>
              </a:rPr>
              <a:t>Når barna møtes i gruppe, lærer de av andre og ser at flere enn dem selv strever med de samme utfordringene</a:t>
            </a:r>
            <a:br>
              <a:rPr lang="nb-NO" dirty="0"/>
            </a:br>
            <a:endParaRPr lang="nb-NO" dirty="0"/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2CB36A-47E8-498C-8833-B72BEBC0F5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1863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789D6C-E875-4FC7-8D3B-F7405CB5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48000"/>
            <a:ext cx="8229600" cy="1077218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3D5A70"/>
                </a:solidFill>
              </a:rPr>
              <a:t>Hva skal vi undersøke i ECHO studien?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D969E1-CE20-4A91-99F1-9A009F129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z="2800" dirty="0">
                <a:solidFill>
                  <a:srgbClr val="3D5A70"/>
                </a:solidFill>
              </a:rPr>
              <a:t>Kan barna oppnå samme resultat ved gjennomføring av halve kurset på web?</a:t>
            </a:r>
          </a:p>
          <a:p>
            <a:pPr lvl="0"/>
            <a:r>
              <a:rPr lang="nb-NO" sz="2800" dirty="0">
                <a:solidFill>
                  <a:srgbClr val="3D5A70"/>
                </a:solidFill>
              </a:rPr>
              <a:t>Hvor viktig er foreldrenes bidrag for effekten av Mestrende barn grupper?</a:t>
            </a:r>
          </a:p>
          <a:p>
            <a:pPr lvl="0"/>
            <a:r>
              <a:rPr lang="nb-NO" sz="2800" dirty="0">
                <a:solidFill>
                  <a:srgbClr val="3D5A70"/>
                </a:solidFill>
              </a:rPr>
              <a:t>Hjelper tilbakemeldingen fra barna til gruppelederne i å tilpasse tiltaket?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9527B6-A0CB-470F-99AF-D10E832BB9C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08A78FA-720E-4964-A9BB-623A016F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397" y="4869970"/>
            <a:ext cx="3278981" cy="7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1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BDC4E4-04B1-45CA-8D99-CE37BD79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79612"/>
            <a:ext cx="4448826" cy="4368800"/>
          </a:xfrm>
        </p:spPr>
        <p:txBody>
          <a:bodyPr>
            <a:normAutofit fontScale="25000" lnSpcReduction="20000"/>
          </a:bodyPr>
          <a:lstStyle/>
          <a:p>
            <a:r>
              <a:rPr lang="nb-NO" sz="9800" dirty="0">
                <a:solidFill>
                  <a:srgbClr val="3D5A70"/>
                </a:solidFill>
                <a:ea typeface="MS PGothic"/>
              </a:rPr>
              <a:t>Barna møtes i grupper i 8 uker</a:t>
            </a:r>
            <a:br>
              <a:rPr lang="nb-NO" sz="9800" dirty="0">
                <a:solidFill>
                  <a:srgbClr val="3D5A70"/>
                </a:solidFill>
                <a:ea typeface="MS PGothic"/>
              </a:rPr>
            </a:br>
            <a:endParaRPr lang="nb-NO" sz="9800" dirty="0">
              <a:solidFill>
                <a:srgbClr val="3D5A70"/>
              </a:solidFill>
              <a:ea typeface="MS PGothic"/>
            </a:endParaRPr>
          </a:p>
          <a:p>
            <a:r>
              <a:rPr lang="nb-NO" sz="9800" dirty="0">
                <a:solidFill>
                  <a:srgbClr val="3D5A70"/>
                </a:solidFill>
                <a:ea typeface="MS PGothic"/>
              </a:rPr>
              <a:t>Skolene er tilfeldig valgt til ulike kombinasjoner av tiltaket i forskningsprosjektet</a:t>
            </a:r>
            <a:br>
              <a:rPr lang="nb-NO" sz="9800" dirty="0">
                <a:ea typeface="MS PGothic"/>
              </a:rPr>
            </a:br>
            <a:endParaRPr lang="nb-NO" sz="9800" dirty="0">
              <a:ea typeface="MS PGothic"/>
            </a:endParaRPr>
          </a:p>
          <a:p>
            <a:r>
              <a:rPr lang="nb-NO" sz="9800" dirty="0">
                <a:solidFill>
                  <a:srgbClr val="E58C35"/>
                </a:solidFill>
                <a:ea typeface="MS PGothic"/>
              </a:rPr>
              <a:t>På denne skolen skal vi ha: </a:t>
            </a:r>
          </a:p>
          <a:p>
            <a:pPr marL="0" indent="0">
              <a:buNone/>
            </a:pPr>
            <a:r>
              <a:rPr lang="nb-NO" sz="9800" b="1" dirty="0">
                <a:solidFill>
                  <a:srgbClr val="E58C35"/>
                </a:solidFill>
                <a:ea typeface="MS PGothic"/>
              </a:rPr>
              <a:t>	16 gruppetimer + 	foreldremøter </a:t>
            </a:r>
            <a:endParaRPr lang="nb-NO" sz="8800" b="1" dirty="0"/>
          </a:p>
          <a:p>
            <a:pPr marL="0" indent="0">
              <a:buNone/>
            </a:pPr>
            <a:br>
              <a:rPr lang="nb-NO" dirty="0"/>
            </a:b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2CEB34-C840-44DE-878B-DBD9E0996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1FC96E-8CA9-4C8C-991C-4F4EAE95C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233" y="2190445"/>
            <a:ext cx="3037254" cy="204420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CACE89F-7833-44FA-A114-58AE45A6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649" y="331477"/>
            <a:ext cx="2929112" cy="7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8BF288-26A0-4EDD-BBF9-B23C993D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E58C35"/>
                </a:solidFill>
              </a:rPr>
              <a:t>Tradisjonell versjon m/foreldre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337C91-334B-4C34-9B33-E9B096066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79705" indent="-179705"/>
            <a:r>
              <a:rPr lang="nb-NO" b="1" dirty="0">
                <a:solidFill>
                  <a:srgbClr val="3D5A70"/>
                </a:solidFill>
                <a:ea typeface="MS PGothic"/>
              </a:rPr>
              <a:t>Barna</a:t>
            </a:r>
            <a:r>
              <a:rPr lang="nb-NO" dirty="0">
                <a:solidFill>
                  <a:srgbClr val="3D5A70"/>
                </a:solidFill>
                <a:ea typeface="MS PGothic"/>
              </a:rPr>
              <a:t> møtes 2 ganger i uken i 8 uker, til sammen 16 gruppemøter</a:t>
            </a:r>
            <a:endParaRPr lang="en-US" dirty="0">
              <a:ea typeface="MS PGothic"/>
            </a:endParaRPr>
          </a:p>
          <a:p>
            <a:pPr marL="179705" indent="-179705"/>
            <a:r>
              <a:rPr lang="nb-NO" b="1" dirty="0">
                <a:solidFill>
                  <a:srgbClr val="3D5A70"/>
                </a:solidFill>
                <a:ea typeface="MS PGothic"/>
              </a:rPr>
              <a:t>Foreldrene</a:t>
            </a:r>
            <a:r>
              <a:rPr lang="nb-NO" dirty="0">
                <a:solidFill>
                  <a:srgbClr val="3D5A70"/>
                </a:solidFill>
                <a:ea typeface="MS PGothic"/>
              </a:rPr>
              <a:t> møtes 5 ganger i gruppe – barna er med 3 ganger</a:t>
            </a:r>
          </a:p>
          <a:p>
            <a:pPr marL="179705" indent="-179705"/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rgbClr val="3D5A70"/>
                </a:solidFill>
                <a:ea typeface="MS PGothic"/>
              </a:rPr>
              <a:t>Viktige foreldreoppgaver:</a:t>
            </a:r>
          </a:p>
          <a:p>
            <a:pPr marL="359410" lvl="1" indent="-179705"/>
            <a:r>
              <a:rPr lang="nb-NO" b="1" dirty="0">
                <a:solidFill>
                  <a:srgbClr val="3D5A70"/>
                </a:solidFill>
                <a:ea typeface="MS PGothic"/>
              </a:rPr>
              <a:t>Hjemmeoppgaver </a:t>
            </a:r>
            <a:r>
              <a:rPr lang="nb-NO" dirty="0">
                <a:solidFill>
                  <a:srgbClr val="3D5A70"/>
                </a:solidFill>
                <a:ea typeface="MS PGothic"/>
              </a:rPr>
              <a:t>– barna skal gjøre hjemmeoppgaver i arbeidsboken mellom hver time – finn gode måter for å oppmuntre barnet</a:t>
            </a:r>
            <a:endParaRPr lang="nb-NO" dirty="0">
              <a:solidFill>
                <a:srgbClr val="3D5A70"/>
              </a:solidFill>
              <a:ea typeface="MS PGothic"/>
              <a:cs typeface="Calibri"/>
            </a:endParaRPr>
          </a:p>
          <a:p>
            <a:pPr marL="359410" lvl="1" indent="-179705"/>
            <a:r>
              <a:rPr lang="nb-NO" b="1" dirty="0">
                <a:solidFill>
                  <a:srgbClr val="3D5A70"/>
                </a:solidFill>
                <a:ea typeface="MS PGothic"/>
              </a:rPr>
              <a:t>Finner gode møtetider for foreldremøter </a:t>
            </a:r>
            <a:r>
              <a:rPr lang="nb-NO" dirty="0">
                <a:solidFill>
                  <a:srgbClr val="3D5A70"/>
                </a:solidFill>
                <a:ea typeface="MS PGothic"/>
              </a:rPr>
              <a:t>– varierer eventuelt dag og tid slik at alle kan</a:t>
            </a:r>
            <a:endParaRPr lang="nb-NO" dirty="0">
              <a:solidFill>
                <a:srgbClr val="3D5A70"/>
              </a:solidFill>
              <a:ea typeface="MS PGothic"/>
              <a:cs typeface="Calibri"/>
            </a:endParaRPr>
          </a:p>
          <a:p>
            <a:pPr marL="359410" lvl="1" indent="-179705"/>
            <a:r>
              <a:rPr lang="nb-NO" b="1" dirty="0">
                <a:solidFill>
                  <a:srgbClr val="3D5A70"/>
                </a:solidFill>
                <a:ea typeface="MS PGothic"/>
                <a:cs typeface="Calibri"/>
              </a:rPr>
              <a:t>Fylle ut spørreskjema </a:t>
            </a:r>
            <a:r>
              <a:rPr lang="nb-NO" dirty="0">
                <a:solidFill>
                  <a:srgbClr val="3D5A70"/>
                </a:solidFill>
                <a:ea typeface="MS PGothic"/>
                <a:cs typeface="Calibri"/>
              </a:rPr>
              <a:t>- Du vil bli invitert til å svare på spørreskjema. Dette er en viktig del av forskningen og hjelper oss å utvikle tiltaket.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D6DDCA-37B5-4679-8F84-68F65E6F7EE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9685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8FF6C6-2FA3-46C9-97AE-DFD0F36E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3D5A70"/>
                </a:solidFill>
              </a:rPr>
              <a:t>Til slutt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B9A4ED-D156-430E-B453-36D8374E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2400" dirty="0">
                <a:solidFill>
                  <a:srgbClr val="3D5A70"/>
                </a:solidFill>
              </a:rPr>
              <a:t>Barn i alle grupper bruker VR-briller for å øve på utfordrende situasjoner i tillegg til at de øver realistisk i gruppen</a:t>
            </a:r>
          </a:p>
          <a:p>
            <a:endParaRPr lang="nb-NO" sz="2400" dirty="0">
              <a:solidFill>
                <a:srgbClr val="3D5A70"/>
              </a:solidFill>
            </a:endParaRPr>
          </a:p>
          <a:p>
            <a:r>
              <a:rPr lang="nb-NO" sz="2400" dirty="0">
                <a:solidFill>
                  <a:srgbClr val="3D5A70"/>
                </a:solidFill>
              </a:rPr>
              <a:t>Det er laget VR filmer som viser typiske situasjoner barn opplever som vanskelig, </a:t>
            </a:r>
            <a:r>
              <a:rPr lang="nb-NO" sz="2400" dirty="0" err="1">
                <a:solidFill>
                  <a:srgbClr val="3D5A70"/>
                </a:solidFill>
              </a:rPr>
              <a:t>feks</a:t>
            </a:r>
            <a:r>
              <a:rPr lang="nb-NO" sz="2400" dirty="0">
                <a:solidFill>
                  <a:srgbClr val="3D5A70"/>
                </a:solidFill>
              </a:rPr>
              <a:t>: å være alene hjemme, sosiale situasjoner, presentasjon i klassen, stå opp for seg selv og å bli inkludert </a:t>
            </a:r>
          </a:p>
          <a:p>
            <a:endParaRPr lang="nb-NO" sz="2400" dirty="0">
              <a:solidFill>
                <a:srgbClr val="3D5A70"/>
              </a:solidFill>
            </a:endParaRPr>
          </a:p>
          <a:p>
            <a:r>
              <a:rPr lang="nb-NO" sz="2400" dirty="0">
                <a:solidFill>
                  <a:srgbClr val="3D5A70"/>
                </a:solidFill>
              </a:rPr>
              <a:t>VR-brillene vaskes mellom hver gang barn øver slik at smittevernhensyn er ivaretatt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E124C1A-0AF9-4B5F-88F9-B41991CC2B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www.r-bup.no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9823641"/>
      </p:ext>
    </p:extLst>
  </p:cSld>
  <p:clrMapOvr>
    <a:masterClrMapping/>
  </p:clrMapOvr>
</p:sld>
</file>

<file path=ppt/theme/theme1.xml><?xml version="1.0" encoding="utf-8"?>
<a:theme xmlns:a="http://schemas.openxmlformats.org/drawingml/2006/main" name="MimeoVTI">
  <a:themeElements>
    <a:clrScheme name="AnalogousFromRegularSeed_2SEEDS">
      <a:dk1>
        <a:srgbClr val="000000"/>
      </a:dk1>
      <a:lt1>
        <a:srgbClr val="FFFFFF"/>
      </a:lt1>
      <a:dk2>
        <a:srgbClr val="36221E"/>
      </a:dk2>
      <a:lt2>
        <a:srgbClr val="E8E3E2"/>
      </a:lt2>
      <a:accent1>
        <a:srgbClr val="3BA7B1"/>
      </a:accent1>
      <a:accent2>
        <a:srgbClr val="46B28F"/>
      </a:accent2>
      <a:accent3>
        <a:srgbClr val="4D87C3"/>
      </a:accent3>
      <a:accent4>
        <a:srgbClr val="B13B65"/>
      </a:accent4>
      <a:accent5>
        <a:srgbClr val="C3534D"/>
      </a:accent5>
      <a:accent6>
        <a:srgbClr val="B1733B"/>
      </a:accent6>
      <a:hlink>
        <a:srgbClr val="BF4B3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meoVTI" id="{63E3BFD8-7F9C-46D1-A4F3-04054403C108}" vid="{C505C190-EE38-45FD-8294-6454536D04B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3C3F24F98C984596D732DD5352815E" ma:contentTypeVersion="12" ma:contentTypeDescription="Opprett et nytt dokument." ma:contentTypeScope="" ma:versionID="66526d5c1046ad0e94e5b5463939dd0c">
  <xsd:schema xmlns:xsd="http://www.w3.org/2001/XMLSchema" xmlns:xs="http://www.w3.org/2001/XMLSchema" xmlns:p="http://schemas.microsoft.com/office/2006/metadata/properties" xmlns:ns3="4c5777d1-ac1c-4131-a896-645dcaf4035e" xmlns:ns4="e9aaa416-543d-4d9d-84b1-e727af971adb" targetNamespace="http://schemas.microsoft.com/office/2006/metadata/properties" ma:root="true" ma:fieldsID="d7c7766d99370127d5d1c68a53ce734a" ns3:_="" ns4:_="">
    <xsd:import namespace="4c5777d1-ac1c-4131-a896-645dcaf4035e"/>
    <xsd:import namespace="e9aaa416-543d-4d9d-84b1-e727af971a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777d1-ac1c-4131-a896-645dcaf40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aa416-543d-4d9d-84b1-e727af971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797E8-C6E1-45F0-B43D-0D0C50F75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777d1-ac1c-4131-a896-645dcaf4035e"/>
    <ds:schemaRef ds:uri="e9aaa416-543d-4d9d-84b1-e727af971a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808A4-8792-42DD-90F5-595AA6CAB5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40C0BB-6FA2-4E37-B63D-413A17C37C51}">
  <ds:schemaRefs>
    <ds:schemaRef ds:uri="http://purl.org/dc/terms/"/>
    <ds:schemaRef ds:uri="e9aaa416-543d-4d9d-84b1-e727af971adb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c5777d1-ac1c-4131-a896-645dcaf4035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876</Words>
  <Application>Microsoft Office PowerPoint</Application>
  <PresentationFormat>Widescreen</PresentationFormat>
  <Paragraphs>105</Paragraphs>
  <Slides>16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Elephant</vt:lpstr>
      <vt:lpstr>Univers Condensed</vt:lpstr>
      <vt:lpstr>MimeoVTI</vt:lpstr>
      <vt:lpstr>Foreldremøte </vt:lpstr>
      <vt:lpstr>Hva skjer på 6.trinn</vt:lpstr>
      <vt:lpstr>Forberedende møte før oppstart av Mestrende barn grupper  Nyttig informasjon for at barna skal få best mulig utbytte av gruppene</vt:lpstr>
      <vt:lpstr>Hva skal barna lære i Mestrende barn gruppe?</vt:lpstr>
      <vt:lpstr>Hvorfor tidlig tiltak i Mestrende barn gruppe?</vt:lpstr>
      <vt:lpstr>Hva skal vi undersøke i ECHO studien? </vt:lpstr>
      <vt:lpstr>PowerPoint-presentasjon</vt:lpstr>
      <vt:lpstr>Tradisjonell versjon m/foreldre</vt:lpstr>
      <vt:lpstr>Til slutt</vt:lpstr>
      <vt:lpstr>Takk for oss!   Spørsmål eller uklarheter? Send ECHO en mail:  Nasjonal prosjektleder:   Simon-Peter Neumer, simon-peter.neumer@r-bup.no RBUP Øst og Sør:   Kristin Martinsen / Anne Liv Askeland,   kristin.martinsen@r-bup.no / ala@r-bup.no RKBU Midt:   Jo Magne Ingul / Kristin Ytreland,   jo.m.ingul@ntnu.no / kristin.ytreland@ntnu.no RKBU Nord:   Frode Adolfsen/ Ola G. Andersson,   frode.adolfsen@uit.no / ola.g.andersson@uit.no   Sjekk også nettsiden vår: echo.r-bup.no</vt:lpstr>
      <vt:lpstr>Hvem er vi?</vt:lpstr>
      <vt:lpstr>Miljøarbeider Alexander Bommen</vt:lpstr>
      <vt:lpstr>Sosiallærer og PALS veileder  Hilde Marie Westhagen - Kirkevold</vt:lpstr>
      <vt:lpstr>PALS = Trygt og godt skolemiljø – for alle!</vt:lpstr>
      <vt:lpstr>Hva skjer på 6.trinn</vt:lpstr>
      <vt:lpstr>Foreldrekontakter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Foreldremøte </dc:title>
  <dc:creator>Henriette Kjønnerud Johannessen</dc:creator>
  <cp:lastModifiedBy>Henriette Kjønnerud</cp:lastModifiedBy>
  <cp:revision>3</cp:revision>
  <dcterms:created xsi:type="dcterms:W3CDTF">2021-09-27T12:39:18Z</dcterms:created>
  <dcterms:modified xsi:type="dcterms:W3CDTF">2021-09-29T12:19:13Z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0x010100503C3F24F98C984596D732DD5352815E</vt:lpwstr>
  </property>
</Properties>
</file>